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4" r:id="rId3"/>
    <p:sldId id="258" r:id="rId4"/>
    <p:sldId id="259" r:id="rId5"/>
    <p:sldId id="260" r:id="rId6"/>
    <p:sldId id="267" r:id="rId7"/>
    <p:sldId id="261" r:id="rId8"/>
    <p:sldId id="265" r:id="rId9"/>
    <p:sldId id="266" r:id="rId10"/>
    <p:sldId id="268" r:id="rId11"/>
    <p:sldId id="269" r:id="rId12"/>
    <p:sldId id="271" r:id="rId13"/>
    <p:sldId id="270"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558"/>
  </p:normalViewPr>
  <p:slideViewPr>
    <p:cSldViewPr snapToGrid="0" snapToObjects="1" showGuides="1">
      <p:cViewPr>
        <p:scale>
          <a:sx n="90" d="100"/>
          <a:sy n="90" d="100"/>
        </p:scale>
        <p:origin x="232" y="8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EC30C-4353-804C-9559-2F001866A3EB}"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EFDDF-75B6-C349-B81B-882C91B9C1A2}" type="slidenum">
              <a:rPr lang="en-US" smtClean="0"/>
              <a:t>‹#›</a:t>
            </a:fld>
            <a:endParaRPr lang="en-US"/>
          </a:p>
        </p:txBody>
      </p:sp>
    </p:spTree>
    <p:extLst>
      <p:ext uri="{BB962C8B-B14F-4D97-AF65-F5344CB8AC3E}">
        <p14:creationId xmlns:p14="http://schemas.microsoft.com/office/powerpoint/2010/main" val="2298606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FEFDDF-75B6-C349-B81B-882C91B9C1A2}" type="slidenum">
              <a:rPr lang="en-US" smtClean="0"/>
              <a:t>4</a:t>
            </a:fld>
            <a:endParaRPr lang="en-US"/>
          </a:p>
        </p:txBody>
      </p:sp>
    </p:spTree>
    <p:extLst>
      <p:ext uri="{BB962C8B-B14F-4D97-AF65-F5344CB8AC3E}">
        <p14:creationId xmlns:p14="http://schemas.microsoft.com/office/powerpoint/2010/main" val="276503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experimental read depth range is 10-30 million reads per sample (Range for </a:t>
            </a:r>
            <a:r>
              <a:rPr lang="en-US"/>
              <a:t>eukaryotic organisms)</a:t>
            </a:r>
            <a:endParaRPr lang="en-US" dirty="0"/>
          </a:p>
        </p:txBody>
      </p:sp>
      <p:sp>
        <p:nvSpPr>
          <p:cNvPr id="4" name="Slide Number Placeholder 3"/>
          <p:cNvSpPr>
            <a:spLocks noGrp="1"/>
          </p:cNvSpPr>
          <p:nvPr>
            <p:ph type="sldNum" sz="quarter" idx="5"/>
          </p:nvPr>
        </p:nvSpPr>
        <p:spPr/>
        <p:txBody>
          <a:bodyPr/>
          <a:lstStyle/>
          <a:p>
            <a:fld id="{CBFEFDDF-75B6-C349-B81B-882C91B9C1A2}" type="slidenum">
              <a:rPr lang="en-US" smtClean="0"/>
              <a:t>5</a:t>
            </a:fld>
            <a:endParaRPr lang="en-US"/>
          </a:p>
        </p:txBody>
      </p:sp>
    </p:spTree>
    <p:extLst>
      <p:ext uri="{BB962C8B-B14F-4D97-AF65-F5344CB8AC3E}">
        <p14:creationId xmlns:p14="http://schemas.microsoft.com/office/powerpoint/2010/main" val="363725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at the ends is common. Results from biased selection of fragments (either random priming or </a:t>
            </a:r>
            <a:r>
              <a:rPr lang="en-US" dirty="0" err="1"/>
              <a:t>PolyA</a:t>
            </a:r>
            <a:r>
              <a:rPr lang="en-US" dirty="0"/>
              <a:t> selection). If this is the case generally recommend not trimming to correct. Most aligners now handle these issues automatically </a:t>
            </a:r>
          </a:p>
        </p:txBody>
      </p:sp>
      <p:sp>
        <p:nvSpPr>
          <p:cNvPr id="4" name="Slide Number Placeholder 3"/>
          <p:cNvSpPr>
            <a:spLocks noGrp="1"/>
          </p:cNvSpPr>
          <p:nvPr>
            <p:ph type="sldNum" sz="quarter" idx="5"/>
          </p:nvPr>
        </p:nvSpPr>
        <p:spPr/>
        <p:txBody>
          <a:bodyPr/>
          <a:lstStyle/>
          <a:p>
            <a:fld id="{CBFEFDDF-75B6-C349-B81B-882C91B9C1A2}" type="slidenum">
              <a:rPr lang="en-US" smtClean="0"/>
              <a:t>9</a:t>
            </a:fld>
            <a:endParaRPr lang="en-US"/>
          </a:p>
        </p:txBody>
      </p:sp>
    </p:spTree>
    <p:extLst>
      <p:ext uri="{BB962C8B-B14F-4D97-AF65-F5344CB8AC3E}">
        <p14:creationId xmlns:p14="http://schemas.microsoft.com/office/powerpoint/2010/main" val="183656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types of mRNA. Pre-mRNA still contains introns and mRNA has had the introns removed. Most of what is sequenced is the processed mRNA. With Next-generation sequencing the mRNA is fragmented into smaller sequences before sequencing. In order to perform differential expression analysis we need to identify from with mRNA these transcripts originated and then the gene of origin for the transcript. </a:t>
            </a:r>
          </a:p>
        </p:txBody>
      </p:sp>
      <p:sp>
        <p:nvSpPr>
          <p:cNvPr id="4" name="Slide Number Placeholder 3"/>
          <p:cNvSpPr>
            <a:spLocks noGrp="1"/>
          </p:cNvSpPr>
          <p:nvPr>
            <p:ph type="sldNum" sz="quarter" idx="5"/>
          </p:nvPr>
        </p:nvSpPr>
        <p:spPr/>
        <p:txBody>
          <a:bodyPr/>
          <a:lstStyle/>
          <a:p>
            <a:fld id="{CBFEFDDF-75B6-C349-B81B-882C91B9C1A2}" type="slidenum">
              <a:rPr lang="en-US" smtClean="0"/>
              <a:t>11</a:t>
            </a:fld>
            <a:endParaRPr lang="en-US"/>
          </a:p>
        </p:txBody>
      </p:sp>
    </p:spTree>
    <p:extLst>
      <p:ext uri="{BB962C8B-B14F-4D97-AF65-F5344CB8AC3E}">
        <p14:creationId xmlns:p14="http://schemas.microsoft.com/office/powerpoint/2010/main" val="47138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missing reference free methods (Trinity)</a:t>
            </a:r>
          </a:p>
        </p:txBody>
      </p:sp>
      <p:sp>
        <p:nvSpPr>
          <p:cNvPr id="4" name="Slide Number Placeholder 3"/>
          <p:cNvSpPr>
            <a:spLocks noGrp="1"/>
          </p:cNvSpPr>
          <p:nvPr>
            <p:ph type="sldNum" sz="quarter" idx="5"/>
          </p:nvPr>
        </p:nvSpPr>
        <p:spPr/>
        <p:txBody>
          <a:bodyPr/>
          <a:lstStyle/>
          <a:p>
            <a:fld id="{CBFEFDDF-75B6-C349-B81B-882C91B9C1A2}" type="slidenum">
              <a:rPr lang="en-US" smtClean="0"/>
              <a:t>13</a:t>
            </a:fld>
            <a:endParaRPr lang="en-US"/>
          </a:p>
        </p:txBody>
      </p:sp>
    </p:spTree>
    <p:extLst>
      <p:ext uri="{BB962C8B-B14F-4D97-AF65-F5344CB8AC3E}">
        <p14:creationId xmlns:p14="http://schemas.microsoft.com/office/powerpoint/2010/main" val="48624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5482-CBCB-8540-8F7B-2F0F525D9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C36C38-30D8-9144-A6E6-B57F9FB343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45B51-792D-8640-872E-2B86817F98FD}"/>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4BDCC462-7111-E14D-9C96-C80EBC9AF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2C0CB-57AD-644D-8413-F693966F7CCE}"/>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7097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755A-B515-5A49-9948-6EB4060D2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E432EA-EBAA-1A4E-9D20-010E5A0D4F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5ADBD-FAD8-0D42-B7A8-6993E29FB8C4}"/>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6354DEF8-3AFC-CF49-9A13-8C107990D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3B40D-3E99-B94A-97CD-2490D726A0DC}"/>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158823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8BAD3-E3B3-F047-A6C5-B99D42AB60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4092C0-90F0-BB48-93DE-923EBD54AE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7D29B-D51E-4C44-A059-A9E0352FFDFD}"/>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0C77885D-8DE6-5046-B131-71B3E77C7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C2D7F-B773-344D-A0BD-E7BA2769099E}"/>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84483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4907-35B3-5E49-B0C9-8CB598E7B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97A40-5A66-C643-BAD9-29A90F5EB4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ECCED-2DAB-904E-967B-3FB2EB3ED71C}"/>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02A4D7D2-BBC1-FC4D-9B0D-347E110A7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56B92-5870-5F4F-A62B-AA0B511CE4EC}"/>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2967835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4686-CC7F-3F48-8209-D913220122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67B1D9-201F-094E-8373-BBD763B63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A15ADD-6F92-244C-A55B-36F175AEB561}"/>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A0EB023A-B6F7-9744-85D3-71D075F63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8E0A1-4054-414F-A1F3-16945DEF8C08}"/>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43532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525C-826D-A94D-A317-AB0EAA8764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905725-4E56-6D4C-A8CE-EB4AD3EC34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7BC933-B6BE-2545-AF69-64ED3566F6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FEA221-1461-FB43-BC2F-7B40A5B7085C}"/>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6" name="Footer Placeholder 5">
            <a:extLst>
              <a:ext uri="{FF2B5EF4-FFF2-40B4-BE49-F238E27FC236}">
                <a16:creationId xmlns:a16="http://schemas.microsoft.com/office/drawing/2014/main" id="{A27BE732-0D1C-4C4A-9CC4-C67080528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3317A-3B54-754C-B0ED-6FD6DFFD4D6E}"/>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387266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CFA7-BFD5-8C49-96B9-653CDED38E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D9ED9C-9154-0C40-BDEC-3167775C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F474E2-61C8-1F4E-93CF-BB6BD1EA0B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79D76-1FE8-6844-AB5E-DC075CD46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E3AC0-06A4-8749-B7EF-2606E3E25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4BC21A-7A28-394C-A2BB-F3155E10F4B0}"/>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8" name="Footer Placeholder 7">
            <a:extLst>
              <a:ext uri="{FF2B5EF4-FFF2-40B4-BE49-F238E27FC236}">
                <a16:creationId xmlns:a16="http://schemas.microsoft.com/office/drawing/2014/main" id="{63228CA8-6D87-744E-B0EF-53C60BF7B0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B5032B-7B67-3D44-A4BE-4AEBD46DEC93}"/>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2144353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C009-BCA5-C74A-BFBC-FA6D7534A8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2002C-E7D5-F141-9C48-0B2BFC4594FE}"/>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4" name="Footer Placeholder 3">
            <a:extLst>
              <a:ext uri="{FF2B5EF4-FFF2-40B4-BE49-F238E27FC236}">
                <a16:creationId xmlns:a16="http://schemas.microsoft.com/office/drawing/2014/main" id="{8B2A40D1-8334-EF49-88A3-5F5156F7E6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8258F-AB65-544C-8AF2-38937DE952E9}"/>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389920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D4B128-8A0E-5545-A011-6AB1F67ACBE7}"/>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3" name="Footer Placeholder 2">
            <a:extLst>
              <a:ext uri="{FF2B5EF4-FFF2-40B4-BE49-F238E27FC236}">
                <a16:creationId xmlns:a16="http://schemas.microsoft.com/office/drawing/2014/main" id="{22504947-3142-8D4B-9EDF-B6898275B5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7087F7-FF67-1C41-87C6-843EFEE9CA5C}"/>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222954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2ED9-08DC-0A4D-9F4B-9A7A9E15E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7D80C6-3CEF-214F-BCF6-8A16A020E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328E79-CFBD-C44A-889D-A2D509A90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482D8-A71E-E34A-A43E-D72D504FA4EA}"/>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6" name="Footer Placeholder 5">
            <a:extLst>
              <a:ext uri="{FF2B5EF4-FFF2-40B4-BE49-F238E27FC236}">
                <a16:creationId xmlns:a16="http://schemas.microsoft.com/office/drawing/2014/main" id="{6638CBE5-4C8A-154C-AD8B-E5317766D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3885E-59F4-1C47-9E8D-9D06FD6ABC30}"/>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358591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DE91-D49F-1C4F-A5F5-5A8FD260A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510E89-8EA5-5C4D-837C-D64F26302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4B3F61-6C60-3E46-9387-B39B4DB73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66A4ED-EC9F-2145-8754-F356AD4D097A}"/>
              </a:ext>
            </a:extLst>
          </p:cNvPr>
          <p:cNvSpPr>
            <a:spLocks noGrp="1"/>
          </p:cNvSpPr>
          <p:nvPr>
            <p:ph type="dt" sz="half" idx="10"/>
          </p:nvPr>
        </p:nvSpPr>
        <p:spPr/>
        <p:txBody>
          <a:bodyPr/>
          <a:lstStyle/>
          <a:p>
            <a:fld id="{218D6465-3252-C346-A8F8-57E04770BFDD}" type="datetimeFigureOut">
              <a:rPr lang="en-US" smtClean="0"/>
              <a:t>9/9/19</a:t>
            </a:fld>
            <a:endParaRPr lang="en-US"/>
          </a:p>
        </p:txBody>
      </p:sp>
      <p:sp>
        <p:nvSpPr>
          <p:cNvPr id="6" name="Footer Placeholder 5">
            <a:extLst>
              <a:ext uri="{FF2B5EF4-FFF2-40B4-BE49-F238E27FC236}">
                <a16:creationId xmlns:a16="http://schemas.microsoft.com/office/drawing/2014/main" id="{F8F7AC91-F6E0-A24F-8D5B-398D34E6B6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C2C19-E793-6346-9B09-413ABB776F89}"/>
              </a:ext>
            </a:extLst>
          </p:cNvPr>
          <p:cNvSpPr>
            <a:spLocks noGrp="1"/>
          </p:cNvSpPr>
          <p:nvPr>
            <p:ph type="sldNum" sz="quarter" idx="12"/>
          </p:nvPr>
        </p:nvSpPr>
        <p:spPr/>
        <p:txBody>
          <a:bodyPr/>
          <a:lstStyle/>
          <a:p>
            <a:fld id="{C5C13EA3-F2DB-2645-9A85-18FAC390270C}" type="slidenum">
              <a:rPr lang="en-US" smtClean="0"/>
              <a:t>‹#›</a:t>
            </a:fld>
            <a:endParaRPr lang="en-US"/>
          </a:p>
        </p:txBody>
      </p:sp>
    </p:spTree>
    <p:extLst>
      <p:ext uri="{BB962C8B-B14F-4D97-AF65-F5344CB8AC3E}">
        <p14:creationId xmlns:p14="http://schemas.microsoft.com/office/powerpoint/2010/main" val="227256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9F0D7E-393C-E944-9B16-03565E084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47E6CE-4FA9-5A48-8F7D-5B24B635D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AA7AC-F449-814A-BE57-DA57B7494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D6465-3252-C346-A8F8-57E04770BFDD}" type="datetimeFigureOut">
              <a:rPr lang="en-US" smtClean="0"/>
              <a:t>9/9/19</a:t>
            </a:fld>
            <a:endParaRPr lang="en-US"/>
          </a:p>
        </p:txBody>
      </p:sp>
      <p:sp>
        <p:nvSpPr>
          <p:cNvPr id="5" name="Footer Placeholder 4">
            <a:extLst>
              <a:ext uri="{FF2B5EF4-FFF2-40B4-BE49-F238E27FC236}">
                <a16:creationId xmlns:a16="http://schemas.microsoft.com/office/drawing/2014/main" id="{C2AA96E2-0AB3-F146-AAD6-F88F5735B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C31E7B-CDF3-C241-85D2-8BBDB4D6E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13EA3-F2DB-2645-9A85-18FAC390270C}" type="slidenum">
              <a:rPr lang="en-US" smtClean="0"/>
              <a:t>‹#›</a:t>
            </a:fld>
            <a:endParaRPr lang="en-US"/>
          </a:p>
        </p:txBody>
      </p:sp>
    </p:spTree>
    <p:extLst>
      <p:ext uri="{BB962C8B-B14F-4D97-AF65-F5344CB8AC3E}">
        <p14:creationId xmlns:p14="http://schemas.microsoft.com/office/powerpoint/2010/main" val="1495143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2103-4C9F-1841-94FE-A602DF393712}"/>
              </a:ext>
            </a:extLst>
          </p:cNvPr>
          <p:cNvSpPr>
            <a:spLocks noGrp="1"/>
          </p:cNvSpPr>
          <p:nvPr>
            <p:ph type="ctrTitle"/>
          </p:nvPr>
        </p:nvSpPr>
        <p:spPr/>
        <p:txBody>
          <a:bodyPr/>
          <a:lstStyle/>
          <a:p>
            <a:r>
              <a:rPr lang="en-US" dirty="0"/>
              <a:t>Introduction to RNA-seq</a:t>
            </a:r>
          </a:p>
        </p:txBody>
      </p:sp>
      <p:sp>
        <p:nvSpPr>
          <p:cNvPr id="3" name="Subtitle 2">
            <a:extLst>
              <a:ext uri="{FF2B5EF4-FFF2-40B4-BE49-F238E27FC236}">
                <a16:creationId xmlns:a16="http://schemas.microsoft.com/office/drawing/2014/main" id="{44FD6E26-7749-A04B-93BD-4FE484D60F32}"/>
              </a:ext>
            </a:extLst>
          </p:cNvPr>
          <p:cNvSpPr>
            <a:spLocks noGrp="1"/>
          </p:cNvSpPr>
          <p:nvPr>
            <p:ph type="subTitle" idx="1"/>
          </p:nvPr>
        </p:nvSpPr>
        <p:spPr/>
        <p:txBody>
          <a:bodyPr/>
          <a:lstStyle/>
          <a:p>
            <a:r>
              <a:rPr lang="en-US" dirty="0"/>
              <a:t>Justin Gibbons, PhD</a:t>
            </a:r>
          </a:p>
        </p:txBody>
      </p:sp>
    </p:spTree>
    <p:extLst>
      <p:ext uri="{BB962C8B-B14F-4D97-AF65-F5344CB8AC3E}">
        <p14:creationId xmlns:p14="http://schemas.microsoft.com/office/powerpoint/2010/main" val="1243211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B002-19C1-4848-8E76-DD66AB561E28}"/>
              </a:ext>
            </a:extLst>
          </p:cNvPr>
          <p:cNvSpPr>
            <a:spLocks noGrp="1"/>
          </p:cNvSpPr>
          <p:nvPr>
            <p:ph type="title"/>
          </p:nvPr>
        </p:nvSpPr>
        <p:spPr/>
        <p:txBody>
          <a:bodyPr/>
          <a:lstStyle/>
          <a:p>
            <a:r>
              <a:rPr lang="en-US" dirty="0"/>
              <a:t>Second analysis step: Transcriptome reconstruction</a:t>
            </a:r>
          </a:p>
        </p:txBody>
      </p:sp>
      <p:sp>
        <p:nvSpPr>
          <p:cNvPr id="3" name="Text Placeholder 2">
            <a:extLst>
              <a:ext uri="{FF2B5EF4-FFF2-40B4-BE49-F238E27FC236}">
                <a16:creationId xmlns:a16="http://schemas.microsoft.com/office/drawing/2014/main" id="{6FFC5630-D276-AC49-9E08-D0D5EE8D95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792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7810-827C-9E49-BAFE-82FA04D56442}"/>
              </a:ext>
            </a:extLst>
          </p:cNvPr>
          <p:cNvSpPr>
            <a:spLocks noGrp="1"/>
          </p:cNvSpPr>
          <p:nvPr>
            <p:ph type="title"/>
          </p:nvPr>
        </p:nvSpPr>
        <p:spPr>
          <a:xfrm>
            <a:off x="2381252" y="-448469"/>
            <a:ext cx="10515600" cy="1325563"/>
          </a:xfrm>
        </p:spPr>
        <p:txBody>
          <a:bodyPr/>
          <a:lstStyle/>
          <a:p>
            <a:r>
              <a:rPr lang="en-US" dirty="0"/>
              <a:t>Transcriptome reconstruction </a:t>
            </a:r>
          </a:p>
        </p:txBody>
      </p:sp>
      <p:pic>
        <p:nvPicPr>
          <p:cNvPr id="3" name="Picture 2">
            <a:extLst>
              <a:ext uri="{FF2B5EF4-FFF2-40B4-BE49-F238E27FC236}">
                <a16:creationId xmlns:a16="http://schemas.microsoft.com/office/drawing/2014/main" id="{FE46927E-EFB7-CF49-8804-C5CA92C27E09}"/>
              </a:ext>
            </a:extLst>
          </p:cNvPr>
          <p:cNvPicPr>
            <a:picLocks noChangeAspect="1"/>
          </p:cNvPicPr>
          <p:nvPr/>
        </p:nvPicPr>
        <p:blipFill>
          <a:blip r:embed="rId3"/>
          <a:stretch>
            <a:fillRect/>
          </a:stretch>
        </p:blipFill>
        <p:spPr>
          <a:xfrm>
            <a:off x="2788672" y="570108"/>
            <a:ext cx="6614655" cy="6299671"/>
          </a:xfrm>
          <a:prstGeom prst="rect">
            <a:avLst/>
          </a:prstGeom>
        </p:spPr>
      </p:pic>
    </p:spTree>
    <p:extLst>
      <p:ext uri="{BB962C8B-B14F-4D97-AF65-F5344CB8AC3E}">
        <p14:creationId xmlns:p14="http://schemas.microsoft.com/office/powerpoint/2010/main" val="31982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C830-DF9D-A349-95DA-A2B05B34159E}"/>
              </a:ext>
            </a:extLst>
          </p:cNvPr>
          <p:cNvSpPr>
            <a:spLocks noGrp="1"/>
          </p:cNvSpPr>
          <p:nvPr>
            <p:ph type="title"/>
          </p:nvPr>
        </p:nvSpPr>
        <p:spPr/>
        <p:txBody>
          <a:bodyPr/>
          <a:lstStyle/>
          <a:p>
            <a:r>
              <a:rPr lang="en-US" dirty="0"/>
              <a:t>What we will be doing:</a:t>
            </a:r>
          </a:p>
        </p:txBody>
      </p:sp>
      <p:sp>
        <p:nvSpPr>
          <p:cNvPr id="3" name="Content Placeholder 2">
            <a:extLst>
              <a:ext uri="{FF2B5EF4-FFF2-40B4-BE49-F238E27FC236}">
                <a16:creationId xmlns:a16="http://schemas.microsoft.com/office/drawing/2014/main" id="{7E4A0D28-B982-4A4A-9BE5-D572C1823504}"/>
              </a:ext>
            </a:extLst>
          </p:cNvPr>
          <p:cNvSpPr>
            <a:spLocks noGrp="1"/>
          </p:cNvSpPr>
          <p:nvPr>
            <p:ph idx="1"/>
          </p:nvPr>
        </p:nvSpPr>
        <p:spPr/>
        <p:txBody>
          <a:bodyPr/>
          <a:lstStyle/>
          <a:p>
            <a:pPr marL="514350" indent="-514350">
              <a:buFont typeface="+mj-lt"/>
              <a:buAutoNum type="arabicPeriod"/>
            </a:pPr>
            <a:r>
              <a:rPr lang="en-US" dirty="0"/>
              <a:t>HISAT2: Align reads to a reference genome</a:t>
            </a:r>
          </a:p>
          <a:p>
            <a:pPr marL="514350" indent="-514350">
              <a:buFont typeface="+mj-lt"/>
              <a:buAutoNum type="arabicPeriod"/>
            </a:pPr>
            <a:r>
              <a:rPr lang="en-US" dirty="0"/>
              <a:t>Cufflinks: Assemble reads into transcripts</a:t>
            </a:r>
          </a:p>
          <a:p>
            <a:pPr marL="514350" indent="-514350">
              <a:buFont typeface="+mj-lt"/>
              <a:buAutoNum type="arabicPeriod"/>
            </a:pPr>
            <a:r>
              <a:rPr lang="en-US" dirty="0"/>
              <a:t>Cuffnorm: Get normalized gene counts </a:t>
            </a:r>
          </a:p>
          <a:p>
            <a:pPr marL="514350" indent="-514350">
              <a:buFont typeface="+mj-lt"/>
              <a:buAutoNum type="arabicPeriod"/>
            </a:pPr>
            <a:r>
              <a:rPr lang="en-US" dirty="0"/>
              <a:t>featureCounts: Get raw </a:t>
            </a:r>
            <a:r>
              <a:rPr lang="en-US"/>
              <a:t>gene counts</a:t>
            </a:r>
          </a:p>
        </p:txBody>
      </p:sp>
    </p:spTree>
    <p:extLst>
      <p:ext uri="{BB962C8B-B14F-4D97-AF65-F5344CB8AC3E}">
        <p14:creationId xmlns:p14="http://schemas.microsoft.com/office/powerpoint/2010/main" val="413375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8ADA-58BE-8743-97D2-993A59E1413E}"/>
              </a:ext>
            </a:extLst>
          </p:cNvPr>
          <p:cNvSpPr>
            <a:spLocks noGrp="1"/>
          </p:cNvSpPr>
          <p:nvPr>
            <p:ph type="title"/>
          </p:nvPr>
        </p:nvSpPr>
        <p:spPr>
          <a:xfrm>
            <a:off x="-61920" y="-406400"/>
            <a:ext cx="10515600" cy="1325563"/>
          </a:xfrm>
        </p:spPr>
        <p:txBody>
          <a:bodyPr/>
          <a:lstStyle/>
          <a:p>
            <a:r>
              <a:rPr lang="en-US" dirty="0"/>
              <a:t>Analysis pipelines</a:t>
            </a:r>
          </a:p>
        </p:txBody>
      </p:sp>
      <p:pic>
        <p:nvPicPr>
          <p:cNvPr id="4" name="Content Placeholder 3">
            <a:extLst>
              <a:ext uri="{FF2B5EF4-FFF2-40B4-BE49-F238E27FC236}">
                <a16:creationId xmlns:a16="http://schemas.microsoft.com/office/drawing/2014/main" id="{9C97ED2B-1D22-4A4C-86D7-67732444A9C2}"/>
              </a:ext>
            </a:extLst>
          </p:cNvPr>
          <p:cNvPicPr>
            <a:picLocks noGrp="1" noChangeAspect="1"/>
          </p:cNvPicPr>
          <p:nvPr>
            <p:ph idx="1"/>
          </p:nvPr>
        </p:nvPicPr>
        <p:blipFill>
          <a:blip r:embed="rId3"/>
          <a:stretch>
            <a:fillRect/>
          </a:stretch>
        </p:blipFill>
        <p:spPr>
          <a:xfrm>
            <a:off x="1110059" y="519687"/>
            <a:ext cx="9971880" cy="5791631"/>
          </a:xfrm>
          <a:prstGeom prst="rect">
            <a:avLst/>
          </a:prstGeom>
        </p:spPr>
      </p:pic>
      <p:sp>
        <p:nvSpPr>
          <p:cNvPr id="5" name="TextBox 4">
            <a:extLst>
              <a:ext uri="{FF2B5EF4-FFF2-40B4-BE49-F238E27FC236}">
                <a16:creationId xmlns:a16="http://schemas.microsoft.com/office/drawing/2014/main" id="{B7C13E20-189B-2341-B8CD-E23C8C13FF9B}"/>
              </a:ext>
            </a:extLst>
          </p:cNvPr>
          <p:cNvSpPr txBox="1"/>
          <p:nvPr/>
        </p:nvSpPr>
        <p:spPr>
          <a:xfrm>
            <a:off x="10453680" y="6488668"/>
            <a:ext cx="1738320" cy="369332"/>
          </a:xfrm>
          <a:prstGeom prst="rect">
            <a:avLst/>
          </a:prstGeom>
          <a:noFill/>
        </p:spPr>
        <p:txBody>
          <a:bodyPr wrap="square" rtlCol="0">
            <a:spAutoFit/>
          </a:bodyPr>
          <a:lstStyle/>
          <a:p>
            <a:r>
              <a:rPr lang="en-US" dirty="0"/>
              <a:t>Stark et al 2019</a:t>
            </a:r>
          </a:p>
        </p:txBody>
      </p:sp>
    </p:spTree>
    <p:extLst>
      <p:ext uri="{BB962C8B-B14F-4D97-AF65-F5344CB8AC3E}">
        <p14:creationId xmlns:p14="http://schemas.microsoft.com/office/powerpoint/2010/main" val="122672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B705-E207-3C4E-AF61-31709DAC90A6}"/>
              </a:ext>
            </a:extLst>
          </p:cNvPr>
          <p:cNvSpPr>
            <a:spLocks noGrp="1"/>
          </p:cNvSpPr>
          <p:nvPr>
            <p:ph type="title"/>
          </p:nvPr>
        </p:nvSpPr>
        <p:spPr/>
        <p:txBody>
          <a:bodyPr/>
          <a:lstStyle/>
          <a:p>
            <a:r>
              <a:rPr lang="en-US" dirty="0"/>
              <a:t>Emerging methods</a:t>
            </a:r>
          </a:p>
        </p:txBody>
      </p:sp>
      <p:sp>
        <p:nvSpPr>
          <p:cNvPr id="3" name="Content Placeholder 2">
            <a:extLst>
              <a:ext uri="{FF2B5EF4-FFF2-40B4-BE49-F238E27FC236}">
                <a16:creationId xmlns:a16="http://schemas.microsoft.com/office/drawing/2014/main" id="{648257C6-B99C-7C44-82EB-FDDF0708E61B}"/>
              </a:ext>
            </a:extLst>
          </p:cNvPr>
          <p:cNvSpPr>
            <a:spLocks noGrp="1"/>
          </p:cNvSpPr>
          <p:nvPr>
            <p:ph idx="1"/>
          </p:nvPr>
        </p:nvSpPr>
        <p:spPr/>
        <p:txBody>
          <a:bodyPr/>
          <a:lstStyle/>
          <a:p>
            <a:r>
              <a:rPr lang="en-US" dirty="0"/>
              <a:t>Single-cell analysis</a:t>
            </a:r>
          </a:p>
          <a:p>
            <a:r>
              <a:rPr lang="en-US" dirty="0"/>
              <a:t>Spatially resolved</a:t>
            </a:r>
          </a:p>
          <a:p>
            <a:r>
              <a:rPr lang="en-US" dirty="0"/>
              <a:t>Measuring active transcription</a:t>
            </a:r>
          </a:p>
          <a:p>
            <a:r>
              <a:rPr lang="en-US" dirty="0"/>
              <a:t>Measuring active translation</a:t>
            </a:r>
          </a:p>
        </p:txBody>
      </p:sp>
    </p:spTree>
    <p:extLst>
      <p:ext uri="{BB962C8B-B14F-4D97-AF65-F5344CB8AC3E}">
        <p14:creationId xmlns:p14="http://schemas.microsoft.com/office/powerpoint/2010/main" val="205583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a:t>RNASeq</a:t>
            </a:r>
            <a:endParaRPr lang="en-US" dirty="0"/>
          </a:p>
        </p:txBody>
      </p:sp>
      <p:sp>
        <p:nvSpPr>
          <p:cNvPr id="3" name="Content Placeholder 2"/>
          <p:cNvSpPr>
            <a:spLocks noGrp="1"/>
          </p:cNvSpPr>
          <p:nvPr>
            <p:ph idx="1"/>
          </p:nvPr>
        </p:nvSpPr>
        <p:spPr>
          <a:xfrm>
            <a:off x="547915" y="1325563"/>
            <a:ext cx="5548085" cy="4351338"/>
          </a:xfrm>
        </p:spPr>
        <p:txBody>
          <a:bodyPr>
            <a:normAutofit fontScale="92500" lnSpcReduction="10000"/>
          </a:bodyPr>
          <a:lstStyle/>
          <a:p>
            <a:r>
              <a:rPr lang="en-US" dirty="0"/>
              <a:t>A major breakthrough (replaced microarrays) in the late 00’s and has been widely used since</a:t>
            </a:r>
          </a:p>
          <a:p>
            <a:r>
              <a:rPr lang="en-US" dirty="0"/>
              <a:t>Measures the </a:t>
            </a:r>
            <a:r>
              <a:rPr lang="en-US" b="1" dirty="0"/>
              <a:t>average expression level</a:t>
            </a:r>
            <a:r>
              <a:rPr lang="en-US" dirty="0"/>
              <a:t> for each gene across a large population of input cells</a:t>
            </a:r>
          </a:p>
          <a:p>
            <a:r>
              <a:rPr lang="en-US" dirty="0"/>
              <a:t>Useful for comparative transcriptomics, e.g. samples of the same tissue from different species</a:t>
            </a:r>
          </a:p>
          <a:p>
            <a:r>
              <a:rPr lang="en-US" dirty="0"/>
              <a:t>Useful for quantifying expression signatures from ensembles, e.g. in disease studies</a:t>
            </a:r>
          </a:p>
          <a:p>
            <a:endParaRPr lang="en-US" dirty="0"/>
          </a:p>
        </p:txBody>
      </p:sp>
      <p:pic>
        <p:nvPicPr>
          <p:cNvPr id="4" name="Picture 46" descr="D:\kuloth\2011\August\31-08-2011\nrg_aop\images\nrg3068-f1.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1351" r="51836"/>
          <a:stretch/>
        </p:blipFill>
        <p:spPr bwMode="auto">
          <a:xfrm>
            <a:off x="6738255" y="762000"/>
            <a:ext cx="1998661" cy="55626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7043055" y="302154"/>
            <a:ext cx="1093569" cy="246221"/>
          </a:xfrm>
          <a:prstGeom prst="rect">
            <a:avLst/>
          </a:prstGeom>
        </p:spPr>
        <p:txBody>
          <a:bodyPr wrap="none">
            <a:spAutoFit/>
          </a:bodyPr>
          <a:lstStyle/>
          <a:p>
            <a:pPr algn="ctr"/>
            <a:r>
              <a:rPr lang="en-US" sz="1000" b="1" dirty="0"/>
              <a:t> Data Generation</a:t>
            </a:r>
          </a:p>
        </p:txBody>
      </p:sp>
      <p:sp>
        <p:nvSpPr>
          <p:cNvPr id="6" name="Rectangle 5"/>
          <p:cNvSpPr/>
          <p:nvPr/>
        </p:nvSpPr>
        <p:spPr>
          <a:xfrm>
            <a:off x="9790737" y="302154"/>
            <a:ext cx="928459" cy="246221"/>
          </a:xfrm>
          <a:prstGeom prst="rect">
            <a:avLst/>
          </a:prstGeom>
        </p:spPr>
        <p:txBody>
          <a:bodyPr wrap="none">
            <a:spAutoFit/>
          </a:bodyPr>
          <a:lstStyle/>
          <a:p>
            <a:pPr algn="ctr"/>
            <a:r>
              <a:rPr lang="en-US" sz="1000" b="1" dirty="0"/>
              <a:t> Data Analysis</a:t>
            </a:r>
          </a:p>
        </p:txBody>
      </p:sp>
      <p:pic>
        <p:nvPicPr>
          <p:cNvPr id="7" name="Picture 6"/>
          <p:cNvPicPr>
            <a:picLocks noChangeAspect="1"/>
          </p:cNvPicPr>
          <p:nvPr/>
        </p:nvPicPr>
        <p:blipFill rotWithShape="1">
          <a:blip r:embed="rId3"/>
          <a:srcRect r="64789"/>
          <a:stretch/>
        </p:blipFill>
        <p:spPr>
          <a:xfrm>
            <a:off x="9100454" y="876300"/>
            <a:ext cx="2540000" cy="4305300"/>
          </a:xfrm>
          <a:prstGeom prst="rect">
            <a:avLst/>
          </a:prstGeom>
        </p:spPr>
      </p:pic>
      <p:sp>
        <p:nvSpPr>
          <p:cNvPr id="8" name="TextBox 7"/>
          <p:cNvSpPr txBox="1"/>
          <p:nvPr/>
        </p:nvSpPr>
        <p:spPr>
          <a:xfrm>
            <a:off x="6255486" y="6330329"/>
            <a:ext cx="2964196" cy="369332"/>
          </a:xfrm>
          <a:prstGeom prst="rect">
            <a:avLst/>
          </a:prstGeom>
          <a:noFill/>
        </p:spPr>
        <p:txBody>
          <a:bodyPr wrap="square" rtlCol="0">
            <a:spAutoFit/>
          </a:bodyPr>
          <a:lstStyle/>
          <a:p>
            <a:r>
              <a:rPr lang="en-US" sz="900" dirty="0"/>
              <a:t>Martin, J. A. &amp; Wang, Z. Next-generation transcriptome assembly. </a:t>
            </a:r>
            <a:r>
              <a:rPr lang="en-US" sz="900" i="1" dirty="0"/>
              <a:t>Nature Rev. Genet.</a:t>
            </a:r>
            <a:r>
              <a:rPr lang="en-US" sz="900" dirty="0"/>
              <a:t> </a:t>
            </a:r>
            <a:r>
              <a:rPr lang="en-US" sz="900" b="1" dirty="0"/>
              <a:t>12</a:t>
            </a:r>
            <a:r>
              <a:rPr lang="en-US" sz="900" dirty="0"/>
              <a:t>, 671–682 (2011).</a:t>
            </a:r>
          </a:p>
        </p:txBody>
      </p:sp>
      <p:sp>
        <p:nvSpPr>
          <p:cNvPr id="9" name="Rectangle 8"/>
          <p:cNvSpPr/>
          <p:nvPr/>
        </p:nvSpPr>
        <p:spPr>
          <a:xfrm>
            <a:off x="9219683" y="6324600"/>
            <a:ext cx="2633885" cy="369332"/>
          </a:xfrm>
          <a:prstGeom prst="rect">
            <a:avLst/>
          </a:prstGeom>
        </p:spPr>
        <p:txBody>
          <a:bodyPr wrap="square">
            <a:spAutoFit/>
          </a:bodyPr>
          <a:lstStyle/>
          <a:p>
            <a:r>
              <a:rPr lang="en-US" sz="900" dirty="0"/>
              <a:t>https://</a:t>
            </a:r>
            <a:r>
              <a:rPr lang="en-US" sz="900" dirty="0" err="1"/>
              <a:t>genomebiology.biomedcentral.com</a:t>
            </a:r>
            <a:r>
              <a:rPr lang="en-US" sz="900" dirty="0"/>
              <a:t>/articles/10.1186/s13059-016-0881-8</a:t>
            </a:r>
          </a:p>
        </p:txBody>
      </p:sp>
    </p:spTree>
    <p:extLst>
      <p:ext uri="{BB962C8B-B14F-4D97-AF65-F5344CB8AC3E}">
        <p14:creationId xmlns:p14="http://schemas.microsoft.com/office/powerpoint/2010/main" val="260845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8D8B-C488-4E46-944B-8E75B119BD8B}"/>
              </a:ext>
            </a:extLst>
          </p:cNvPr>
          <p:cNvSpPr>
            <a:spLocks noGrp="1"/>
          </p:cNvSpPr>
          <p:nvPr>
            <p:ph type="title"/>
          </p:nvPr>
        </p:nvSpPr>
        <p:spPr>
          <a:xfrm>
            <a:off x="838200" y="-392113"/>
            <a:ext cx="10515600" cy="1325563"/>
          </a:xfrm>
        </p:spPr>
        <p:txBody>
          <a:bodyPr/>
          <a:lstStyle/>
          <a:p>
            <a:r>
              <a:rPr lang="en-US" dirty="0"/>
              <a:t>Types of RNA-seq</a:t>
            </a:r>
          </a:p>
        </p:txBody>
      </p:sp>
      <p:pic>
        <p:nvPicPr>
          <p:cNvPr id="4" name="Content Placeholder 3">
            <a:extLst>
              <a:ext uri="{FF2B5EF4-FFF2-40B4-BE49-F238E27FC236}">
                <a16:creationId xmlns:a16="http://schemas.microsoft.com/office/drawing/2014/main" id="{B66CF558-0487-B049-A877-3A57AFF82D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689" y="401557"/>
            <a:ext cx="5694622" cy="6370794"/>
          </a:xfrm>
        </p:spPr>
      </p:pic>
    </p:spTree>
    <p:extLst>
      <p:ext uri="{BB962C8B-B14F-4D97-AF65-F5344CB8AC3E}">
        <p14:creationId xmlns:p14="http://schemas.microsoft.com/office/powerpoint/2010/main" val="2864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FBA2-BC92-B649-938D-34FBD198E32B}"/>
              </a:ext>
            </a:extLst>
          </p:cNvPr>
          <p:cNvSpPr>
            <a:spLocks noGrp="1"/>
          </p:cNvSpPr>
          <p:nvPr>
            <p:ph type="title"/>
          </p:nvPr>
        </p:nvSpPr>
        <p:spPr>
          <a:xfrm>
            <a:off x="740664" y="-232283"/>
            <a:ext cx="10515600" cy="1325563"/>
          </a:xfrm>
        </p:spPr>
        <p:txBody>
          <a:bodyPr/>
          <a:lstStyle/>
          <a:p>
            <a:r>
              <a:rPr lang="en-US" dirty="0"/>
              <a:t>Experimental design: Number of replicates</a:t>
            </a:r>
          </a:p>
        </p:txBody>
      </p:sp>
      <p:sp>
        <p:nvSpPr>
          <p:cNvPr id="3" name="Content Placeholder 2">
            <a:extLst>
              <a:ext uri="{FF2B5EF4-FFF2-40B4-BE49-F238E27FC236}">
                <a16:creationId xmlns:a16="http://schemas.microsoft.com/office/drawing/2014/main" id="{A0B5B959-A04F-A745-872D-B97E0104F65C}"/>
              </a:ext>
            </a:extLst>
          </p:cNvPr>
          <p:cNvSpPr>
            <a:spLocks noGrp="1"/>
          </p:cNvSpPr>
          <p:nvPr>
            <p:ph idx="1"/>
          </p:nvPr>
        </p:nvSpPr>
        <p:spPr>
          <a:xfrm>
            <a:off x="838200" y="865632"/>
            <a:ext cx="10515600" cy="5482019"/>
          </a:xfrm>
        </p:spPr>
        <p:txBody>
          <a:bodyPr>
            <a:normAutofit fontScale="92500" lnSpcReduction="10000"/>
          </a:bodyPr>
          <a:lstStyle/>
          <a:p>
            <a:r>
              <a:rPr lang="en-US" dirty="0"/>
              <a:t>Number of replicates more important than read depth or read length [93]</a:t>
            </a:r>
          </a:p>
          <a:p>
            <a:r>
              <a:rPr lang="en-US" dirty="0"/>
              <a:t>Factors dictating sample size:</a:t>
            </a:r>
          </a:p>
          <a:p>
            <a:pPr lvl="1"/>
            <a:r>
              <a:rPr lang="en-US" dirty="0"/>
              <a:t>Effect size</a:t>
            </a:r>
          </a:p>
          <a:p>
            <a:pPr lvl="1"/>
            <a:r>
              <a:rPr lang="en-US" dirty="0"/>
              <a:t>Within-group variation</a:t>
            </a:r>
          </a:p>
          <a:p>
            <a:pPr lvl="1"/>
            <a:r>
              <a:rPr lang="en-US" dirty="0"/>
              <a:t>Acceptable false-positive and false-negative rates</a:t>
            </a:r>
          </a:p>
          <a:p>
            <a:pPr lvl="1"/>
            <a:r>
              <a:rPr lang="en-US" dirty="0"/>
              <a:t>Maximum sample size</a:t>
            </a:r>
          </a:p>
          <a:p>
            <a:r>
              <a:rPr lang="en-US" dirty="0"/>
              <a:t>Tools for calculating sample size:</a:t>
            </a:r>
          </a:p>
          <a:p>
            <a:pPr lvl="1"/>
            <a:r>
              <a:rPr lang="en-US" dirty="0"/>
              <a:t>Scotty—Power Analysis for RNA Seq Experiments</a:t>
            </a:r>
          </a:p>
          <a:p>
            <a:pPr lvl="2"/>
            <a:r>
              <a:rPr lang="en-US" dirty="0"/>
              <a:t>Website</a:t>
            </a:r>
          </a:p>
          <a:p>
            <a:pPr lvl="2"/>
            <a:r>
              <a:rPr lang="en-US" dirty="0"/>
              <a:t>Uses a pilot run or publicly available to perform power calculations</a:t>
            </a:r>
          </a:p>
          <a:p>
            <a:pPr lvl="2"/>
            <a:r>
              <a:rPr lang="en-US" dirty="0"/>
              <a:t>Allows modeling of how much additional power costs ($$$)</a:t>
            </a:r>
          </a:p>
          <a:p>
            <a:pPr lvl="1"/>
            <a:r>
              <a:rPr lang="en-US" dirty="0"/>
              <a:t>PROPER—R package for RNA-seq power calculations</a:t>
            </a:r>
          </a:p>
          <a:p>
            <a:pPr lvl="2"/>
            <a:r>
              <a:rPr lang="en-US" dirty="0"/>
              <a:t>Creates simulations of RNA-seq data from provided data</a:t>
            </a:r>
          </a:p>
          <a:p>
            <a:pPr lvl="2"/>
            <a:r>
              <a:rPr lang="en-US" dirty="0"/>
              <a:t>Creates plots demonstrating how sample size and sequencing depth affect true discovery rate and false discovery rate </a:t>
            </a:r>
          </a:p>
        </p:txBody>
      </p:sp>
    </p:spTree>
    <p:extLst>
      <p:ext uri="{BB962C8B-B14F-4D97-AF65-F5344CB8AC3E}">
        <p14:creationId xmlns:p14="http://schemas.microsoft.com/office/powerpoint/2010/main" val="294140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B08B-1486-8041-90AE-6DBE17D05CE2}"/>
              </a:ext>
            </a:extLst>
          </p:cNvPr>
          <p:cNvSpPr>
            <a:spLocks noGrp="1"/>
          </p:cNvSpPr>
          <p:nvPr>
            <p:ph type="title"/>
          </p:nvPr>
        </p:nvSpPr>
        <p:spPr>
          <a:xfrm>
            <a:off x="855461" y="0"/>
            <a:ext cx="10515600" cy="1325563"/>
          </a:xfrm>
        </p:spPr>
        <p:txBody>
          <a:bodyPr/>
          <a:lstStyle/>
          <a:p>
            <a:r>
              <a:rPr lang="en-US" dirty="0"/>
              <a:t>Experimental design: Sequencing depth </a:t>
            </a:r>
          </a:p>
        </p:txBody>
      </p:sp>
      <p:pic>
        <p:nvPicPr>
          <p:cNvPr id="4" name="Content Placeholder 3">
            <a:extLst>
              <a:ext uri="{FF2B5EF4-FFF2-40B4-BE49-F238E27FC236}">
                <a16:creationId xmlns:a16="http://schemas.microsoft.com/office/drawing/2014/main" id="{392FA811-2E12-D144-9CC1-057A31F789D2}"/>
              </a:ext>
            </a:extLst>
          </p:cNvPr>
          <p:cNvPicPr>
            <a:picLocks noGrp="1" noChangeAspect="1"/>
          </p:cNvPicPr>
          <p:nvPr>
            <p:ph idx="1"/>
          </p:nvPr>
        </p:nvPicPr>
        <p:blipFill>
          <a:blip r:embed="rId3"/>
          <a:stretch>
            <a:fillRect/>
          </a:stretch>
        </p:blipFill>
        <p:spPr>
          <a:xfrm>
            <a:off x="331407" y="1021164"/>
            <a:ext cx="11529187" cy="5731653"/>
          </a:xfrm>
          <a:prstGeom prst="rect">
            <a:avLst/>
          </a:prstGeom>
        </p:spPr>
      </p:pic>
    </p:spTree>
    <p:extLst>
      <p:ext uri="{BB962C8B-B14F-4D97-AF65-F5344CB8AC3E}">
        <p14:creationId xmlns:p14="http://schemas.microsoft.com/office/powerpoint/2010/main" val="1919361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3F8D-F2EB-4247-9824-E6DD673A3EB3}"/>
              </a:ext>
            </a:extLst>
          </p:cNvPr>
          <p:cNvSpPr>
            <a:spLocks noGrp="1"/>
          </p:cNvSpPr>
          <p:nvPr>
            <p:ph type="title"/>
          </p:nvPr>
        </p:nvSpPr>
        <p:spPr/>
        <p:txBody>
          <a:bodyPr/>
          <a:lstStyle/>
          <a:p>
            <a:r>
              <a:rPr lang="en-US" dirty="0"/>
              <a:t>First analysis step: Quality control</a:t>
            </a:r>
          </a:p>
        </p:txBody>
      </p:sp>
      <p:sp>
        <p:nvSpPr>
          <p:cNvPr id="3" name="Text Placeholder 2">
            <a:extLst>
              <a:ext uri="{FF2B5EF4-FFF2-40B4-BE49-F238E27FC236}">
                <a16:creationId xmlns:a16="http://schemas.microsoft.com/office/drawing/2014/main" id="{5F9D0CE9-75B3-FC4D-8DEC-49976EE183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184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9555-407A-B64E-9460-C2189FA14606}"/>
              </a:ext>
            </a:extLst>
          </p:cNvPr>
          <p:cNvSpPr>
            <a:spLocks noGrp="1"/>
          </p:cNvSpPr>
          <p:nvPr>
            <p:ph type="title"/>
          </p:nvPr>
        </p:nvSpPr>
        <p:spPr/>
        <p:txBody>
          <a:bodyPr/>
          <a:lstStyle/>
          <a:p>
            <a:r>
              <a:rPr lang="en-US" dirty="0"/>
              <a:t>Quality control: Base quality scores</a:t>
            </a:r>
          </a:p>
        </p:txBody>
      </p:sp>
      <p:pic>
        <p:nvPicPr>
          <p:cNvPr id="5" name="Content Placeholder 3">
            <a:extLst>
              <a:ext uri="{FF2B5EF4-FFF2-40B4-BE49-F238E27FC236}">
                <a16:creationId xmlns:a16="http://schemas.microsoft.com/office/drawing/2014/main" id="{C530A5AF-2E2F-3A4F-951A-7AFC8F1BE047}"/>
              </a:ext>
            </a:extLst>
          </p:cNvPr>
          <p:cNvPicPr>
            <a:picLocks noChangeAspect="1"/>
          </p:cNvPicPr>
          <p:nvPr/>
        </p:nvPicPr>
        <p:blipFill rotWithShape="1">
          <a:blip r:embed="rId2">
            <a:extLst>
              <a:ext uri="{28A0092B-C50C-407E-A947-70E740481C1C}">
                <a14:useLocalDpi xmlns:a14="http://schemas.microsoft.com/office/drawing/2010/main" val="0"/>
              </a:ext>
            </a:extLst>
          </a:blip>
          <a:srcRect l="448" t="1604" b="644"/>
          <a:stretch/>
        </p:blipFill>
        <p:spPr>
          <a:xfrm>
            <a:off x="6842803" y="1790700"/>
            <a:ext cx="5349197" cy="3515281"/>
          </a:xfrm>
          <a:prstGeom prst="rect">
            <a:avLst/>
          </a:prstGeom>
        </p:spPr>
      </p:pic>
      <p:pic>
        <p:nvPicPr>
          <p:cNvPr id="8" name="Picture 7">
            <a:extLst>
              <a:ext uri="{FF2B5EF4-FFF2-40B4-BE49-F238E27FC236}">
                <a16:creationId xmlns:a16="http://schemas.microsoft.com/office/drawing/2014/main" id="{D32227A7-9635-C444-9EA5-7A862CD544C5}"/>
              </a:ext>
            </a:extLst>
          </p:cNvPr>
          <p:cNvPicPr>
            <a:picLocks noChangeAspect="1"/>
          </p:cNvPicPr>
          <p:nvPr/>
        </p:nvPicPr>
        <p:blipFill>
          <a:blip r:embed="rId3"/>
          <a:stretch>
            <a:fillRect/>
          </a:stretch>
        </p:blipFill>
        <p:spPr>
          <a:xfrm>
            <a:off x="0" y="2076714"/>
            <a:ext cx="5973288" cy="3319272"/>
          </a:xfrm>
          <a:prstGeom prst="rect">
            <a:avLst/>
          </a:prstGeom>
        </p:spPr>
      </p:pic>
    </p:spTree>
    <p:extLst>
      <p:ext uri="{BB962C8B-B14F-4D97-AF65-F5344CB8AC3E}">
        <p14:creationId xmlns:p14="http://schemas.microsoft.com/office/powerpoint/2010/main" val="1906185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02A2-C614-F943-94D3-934008FD8CA4}"/>
              </a:ext>
            </a:extLst>
          </p:cNvPr>
          <p:cNvSpPr>
            <a:spLocks noGrp="1"/>
          </p:cNvSpPr>
          <p:nvPr>
            <p:ph type="title"/>
          </p:nvPr>
        </p:nvSpPr>
        <p:spPr>
          <a:xfrm>
            <a:off x="838200" y="0"/>
            <a:ext cx="10515600" cy="1325563"/>
          </a:xfrm>
        </p:spPr>
        <p:txBody>
          <a:bodyPr/>
          <a:lstStyle/>
          <a:p>
            <a:r>
              <a:rPr lang="en-US" dirty="0"/>
              <a:t>Quality Control: Sequence Duplication</a:t>
            </a:r>
          </a:p>
        </p:txBody>
      </p:sp>
      <p:pic>
        <p:nvPicPr>
          <p:cNvPr id="5" name="Content Placeholder 4">
            <a:extLst>
              <a:ext uri="{FF2B5EF4-FFF2-40B4-BE49-F238E27FC236}">
                <a16:creationId xmlns:a16="http://schemas.microsoft.com/office/drawing/2014/main" id="{EF2AA7C1-2BF1-564D-B7A7-E7DB1A016930}"/>
              </a:ext>
            </a:extLst>
          </p:cNvPr>
          <p:cNvPicPr>
            <a:picLocks noGrp="1" noChangeAspect="1"/>
          </p:cNvPicPr>
          <p:nvPr>
            <p:ph idx="1"/>
          </p:nvPr>
        </p:nvPicPr>
        <p:blipFill>
          <a:blip r:embed="rId2"/>
          <a:stretch>
            <a:fillRect/>
          </a:stretch>
        </p:blipFill>
        <p:spPr>
          <a:xfrm>
            <a:off x="1795140" y="991175"/>
            <a:ext cx="8687447" cy="5791631"/>
          </a:xfrm>
        </p:spPr>
      </p:pic>
    </p:spTree>
    <p:extLst>
      <p:ext uri="{BB962C8B-B14F-4D97-AF65-F5344CB8AC3E}">
        <p14:creationId xmlns:p14="http://schemas.microsoft.com/office/powerpoint/2010/main" val="265051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60F7-2603-2444-A7FA-F825325BD147}"/>
              </a:ext>
            </a:extLst>
          </p:cNvPr>
          <p:cNvSpPr>
            <a:spLocks noGrp="1"/>
          </p:cNvSpPr>
          <p:nvPr>
            <p:ph type="title"/>
          </p:nvPr>
        </p:nvSpPr>
        <p:spPr>
          <a:xfrm>
            <a:off x="138112" y="-320676"/>
            <a:ext cx="10515600" cy="1325563"/>
          </a:xfrm>
        </p:spPr>
        <p:txBody>
          <a:bodyPr/>
          <a:lstStyle/>
          <a:p>
            <a:r>
              <a:rPr lang="en-US" dirty="0"/>
              <a:t>Quality Control: Composition bias</a:t>
            </a:r>
          </a:p>
        </p:txBody>
      </p:sp>
      <p:pic>
        <p:nvPicPr>
          <p:cNvPr id="4" name="Content Placeholder 3">
            <a:extLst>
              <a:ext uri="{FF2B5EF4-FFF2-40B4-BE49-F238E27FC236}">
                <a16:creationId xmlns:a16="http://schemas.microsoft.com/office/drawing/2014/main" id="{10C453B7-50D5-334A-8E39-84ADF8165856}"/>
              </a:ext>
            </a:extLst>
          </p:cNvPr>
          <p:cNvPicPr>
            <a:picLocks noGrp="1" noChangeAspect="1"/>
          </p:cNvPicPr>
          <p:nvPr>
            <p:ph idx="1"/>
          </p:nvPr>
        </p:nvPicPr>
        <p:blipFill>
          <a:blip r:embed="rId3"/>
          <a:stretch>
            <a:fillRect/>
          </a:stretch>
        </p:blipFill>
        <p:spPr>
          <a:xfrm>
            <a:off x="319478" y="1368735"/>
            <a:ext cx="11553043" cy="5265119"/>
          </a:xfrm>
          <a:prstGeom prst="rect">
            <a:avLst/>
          </a:prstGeom>
        </p:spPr>
      </p:pic>
    </p:spTree>
    <p:extLst>
      <p:ext uri="{BB962C8B-B14F-4D97-AF65-F5344CB8AC3E}">
        <p14:creationId xmlns:p14="http://schemas.microsoft.com/office/powerpoint/2010/main" val="1278755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24731</TotalTime>
  <Words>428</Words>
  <Application>Microsoft Macintosh PowerPoint</Application>
  <PresentationFormat>Widescreen</PresentationFormat>
  <Paragraphs>55</Paragraphs>
  <Slides>14</Slides>
  <Notes>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Introduction to RNA-seq</vt:lpstr>
      <vt:lpstr>RNASeq</vt:lpstr>
      <vt:lpstr>Types of RNA-seq</vt:lpstr>
      <vt:lpstr>Experimental design: Number of replicates</vt:lpstr>
      <vt:lpstr>Experimental design: Sequencing depth </vt:lpstr>
      <vt:lpstr>First analysis step: Quality control</vt:lpstr>
      <vt:lpstr>Quality control: Base quality scores</vt:lpstr>
      <vt:lpstr>Quality Control: Sequence Duplication</vt:lpstr>
      <vt:lpstr>Quality Control: Composition bias</vt:lpstr>
      <vt:lpstr>Second analysis step: Transcriptome reconstruction</vt:lpstr>
      <vt:lpstr>Transcriptome reconstruction </vt:lpstr>
      <vt:lpstr>What we will be doing:</vt:lpstr>
      <vt:lpstr>Analysis pipelines</vt:lpstr>
      <vt:lpstr>Emerging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RNA-seq</dc:title>
  <dc:creator>Gibbons, Justin</dc:creator>
  <cp:lastModifiedBy>Gibbons, Justin</cp:lastModifiedBy>
  <cp:revision>33</cp:revision>
  <dcterms:created xsi:type="dcterms:W3CDTF">2019-08-07T15:07:55Z</dcterms:created>
  <dcterms:modified xsi:type="dcterms:W3CDTF">2019-09-10T17:40:22Z</dcterms:modified>
</cp:coreProperties>
</file>